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Rome vs. Carthage</a:t>
            </a:r>
            <a:r>
              <a:rPr lang="en-US" smtClean="0"/>
              <a:t>: </a:t>
            </a:r>
            <a:br>
              <a:rPr lang="en-US" smtClean="0"/>
            </a:br>
            <a:r>
              <a:rPr lang="en-US" smtClean="0"/>
              <a:t>A </a:t>
            </a:r>
            <a:r>
              <a:rPr lang="en-US" dirty="0" smtClean="0"/>
              <a:t>Tale of </a:t>
            </a:r>
            <a:r>
              <a:rPr lang="en-US" smtClean="0"/>
              <a:t>Two Cities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Epic Fail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 lost over 150,000 soldiers in 20 months of fighting</a:t>
            </a:r>
          </a:p>
          <a:p>
            <a:pPr lvl="1"/>
            <a:r>
              <a:rPr lang="en-US" dirty="0" smtClean="0"/>
              <a:t>1/5 or 20% of the entire male population over 17 years old</a:t>
            </a:r>
          </a:p>
          <a:p>
            <a:pPr lvl="1"/>
            <a:r>
              <a:rPr lang="en-US" dirty="0" smtClean="0"/>
              <a:t>There was not a single person alive in Rome at the time who was not related to or knew someone killed in battle against Hannibal</a:t>
            </a:r>
          </a:p>
          <a:p>
            <a:pPr lvl="1"/>
            <a:r>
              <a:rPr lang="en-US" dirty="0" smtClean="0"/>
              <a:t>Roman allies began to rise up in revolt</a:t>
            </a:r>
          </a:p>
          <a:p>
            <a:pPr lvl="1"/>
            <a:r>
              <a:rPr lang="en-US" u="sng" dirty="0" smtClean="0"/>
              <a:t>The only chance to slow Hannibal was the Fabian Strategy: hit and run – guerilla warfare</a:t>
            </a:r>
            <a:endParaRPr lang="en-US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Taking the Fight to Them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desperation, Rome turns to Cornelius Scipio with orders to invade Carthage</a:t>
            </a:r>
          </a:p>
          <a:p>
            <a:endParaRPr lang="en-US" dirty="0" smtClean="0"/>
          </a:p>
          <a:p>
            <a:r>
              <a:rPr lang="en-US" dirty="0" smtClean="0"/>
              <a:t>Hannibal is forced to withdraw from Italy and is defeated by Scipio, who earns the title </a:t>
            </a:r>
            <a:r>
              <a:rPr lang="en-US" dirty="0" err="1" smtClean="0"/>
              <a:t>Africanus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3657600" cy="534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 Peace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Carthage was severely punished</a:t>
            </a:r>
          </a:p>
          <a:p>
            <a:pPr lvl="1"/>
            <a:r>
              <a:rPr lang="en-US" dirty="0" smtClean="0"/>
              <a:t>Navy limited to 10 ships</a:t>
            </a:r>
          </a:p>
          <a:p>
            <a:pPr lvl="1"/>
            <a:r>
              <a:rPr lang="en-US" dirty="0" smtClean="0"/>
              <a:t>Forced to pay massive tribute to Rome</a:t>
            </a:r>
          </a:p>
          <a:p>
            <a:pPr lvl="1"/>
            <a:r>
              <a:rPr lang="en-US" dirty="0" smtClean="0"/>
              <a:t>Must ask for Roman permission to defend themselves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Cato the Elder ends every speech he gives in the Senate saying </a:t>
            </a:r>
            <a:r>
              <a:rPr lang="en-US" i="1" dirty="0" smtClean="0"/>
              <a:t>“And I think Carthage must be destroyed”</a:t>
            </a:r>
            <a:endParaRPr lang="en-US" i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35814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Third Punic War, 149-146 BC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 invades Carthage to finish the job</a:t>
            </a:r>
          </a:p>
          <a:p>
            <a:pPr lvl="1"/>
            <a:r>
              <a:rPr lang="en-US" dirty="0" smtClean="0"/>
              <a:t>Scipio </a:t>
            </a:r>
            <a:r>
              <a:rPr lang="en-US" dirty="0" err="1" smtClean="0"/>
              <a:t>Africanus</a:t>
            </a:r>
            <a:r>
              <a:rPr lang="en-US" dirty="0" smtClean="0"/>
              <a:t>’ adopted son Scipio </a:t>
            </a:r>
            <a:r>
              <a:rPr lang="en-US" dirty="0" err="1" smtClean="0"/>
              <a:t>Aemilianus</a:t>
            </a:r>
            <a:r>
              <a:rPr lang="en-US" dirty="0" smtClean="0"/>
              <a:t> leads the final assault on Carthage</a:t>
            </a:r>
          </a:p>
          <a:p>
            <a:pPr lvl="1"/>
            <a:r>
              <a:rPr lang="en-US" dirty="0" smtClean="0"/>
              <a:t>Rome allegedly ‘salts the earth’ so nothing would ever grow on Carthaginian soil ever again</a:t>
            </a:r>
          </a:p>
          <a:p>
            <a:pPr lvl="1"/>
            <a:r>
              <a:rPr lang="en-US" dirty="0" smtClean="0"/>
              <a:t>Legend begins that a Scipio will never lose a battle in Africa</a:t>
            </a:r>
          </a:p>
          <a:p>
            <a:pPr lvl="1"/>
            <a:r>
              <a:rPr lang="en-US" dirty="0" smtClean="0"/>
              <a:t>The mayor of Rome and the mayor of Carthage sign a peace treaty officially ending the war…</a:t>
            </a:r>
          </a:p>
          <a:p>
            <a:pPr lvl="2"/>
            <a:r>
              <a:rPr lang="en-US" dirty="0" smtClean="0"/>
              <a:t>…in AD 1985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Master and Commander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Rome stands alone as masters of the Mediterranean</a:t>
            </a:r>
          </a:p>
          <a:p>
            <a:pPr lvl="1"/>
            <a:r>
              <a:rPr lang="en-US" dirty="0" smtClean="0"/>
              <a:t>A position of world superpower they would hold for the next 600 years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Rome is now set on the path </a:t>
            </a:r>
            <a:r>
              <a:rPr lang="en-US" smtClean="0"/>
              <a:t>to glory…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20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17" y="762000"/>
            <a:ext cx="9021564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We Fight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Rome and Carthage both desire control of the Mediterranean</a:t>
            </a:r>
          </a:p>
          <a:p>
            <a:pPr lvl="1"/>
            <a:r>
              <a:rPr lang="en-US" dirty="0" smtClean="0"/>
              <a:t>This world is not big enough for the both of them</a:t>
            </a:r>
          </a:p>
          <a:p>
            <a:pPr lvl="1"/>
            <a:r>
              <a:rPr lang="en-US" dirty="0" smtClean="0"/>
              <a:t>Rome and Carthage will fight three epic wars that will alter the course of world history</a:t>
            </a:r>
          </a:p>
          <a:p>
            <a:endParaRPr lang="en-US" dirty="0" smtClean="0"/>
          </a:p>
          <a:p>
            <a:r>
              <a:rPr lang="en-US" dirty="0" smtClean="0"/>
              <a:t>The Punic Wars come from the Roman name for the Phoenicians (</a:t>
            </a:r>
            <a:r>
              <a:rPr lang="en-US" dirty="0" err="1" smtClean="0"/>
              <a:t>Punicus</a:t>
            </a:r>
            <a:r>
              <a:rPr lang="en-US" dirty="0" smtClean="0"/>
              <a:t>)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First Punic War: 264-241 BC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 and Carthage fight over control of Sicily</a:t>
            </a:r>
          </a:p>
          <a:p>
            <a:endParaRPr lang="en-US" dirty="0" smtClean="0"/>
          </a:p>
          <a:p>
            <a:r>
              <a:rPr lang="en-US" u="sng" dirty="0" smtClean="0"/>
              <a:t>Rome wins and becomes the dominant naval power</a:t>
            </a:r>
          </a:p>
          <a:p>
            <a:endParaRPr lang="en-US" u="sng" dirty="0" smtClean="0"/>
          </a:p>
          <a:p>
            <a:r>
              <a:rPr lang="en-US" dirty="0" smtClean="0"/>
              <a:t>A Carthaginian general named </a:t>
            </a:r>
            <a:r>
              <a:rPr lang="en-US" dirty="0" err="1" smtClean="0"/>
              <a:t>Hamilcar</a:t>
            </a:r>
            <a:r>
              <a:rPr lang="en-US" dirty="0" smtClean="0"/>
              <a:t> </a:t>
            </a:r>
            <a:r>
              <a:rPr lang="en-US" dirty="0" err="1" smtClean="0"/>
              <a:t>Barca</a:t>
            </a:r>
            <a:r>
              <a:rPr lang="en-US" dirty="0" smtClean="0"/>
              <a:t> makes his son swear eternal hatred of Rome and vows to make them pay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Hannibal </a:t>
            </a:r>
            <a:r>
              <a:rPr lang="en-US" u="sng" dirty="0" err="1" smtClean="0"/>
              <a:t>Barca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One of history’s greatest generals</a:t>
            </a:r>
          </a:p>
          <a:p>
            <a:endParaRPr lang="en-US" u="sng" dirty="0" smtClean="0"/>
          </a:p>
          <a:p>
            <a:r>
              <a:rPr lang="en-US" u="sng" dirty="0" smtClean="0"/>
              <a:t>Terror of the Roman Republic</a:t>
            </a:r>
          </a:p>
          <a:p>
            <a:endParaRPr lang="en-US" dirty="0" smtClean="0"/>
          </a:p>
          <a:p>
            <a:r>
              <a:rPr lang="en-US" dirty="0" smtClean="0"/>
              <a:t>Attempts to destroy the Roman Republic…and does!</a:t>
            </a:r>
          </a:p>
        </p:txBody>
      </p:sp>
      <p:pic>
        <p:nvPicPr>
          <p:cNvPr id="1026" name="Picture 2" descr="http://www.empireonline.com/images/uploaded/8ea1b5404244aeb04de7db6eb17edaf4f8a462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63" y="2438400"/>
            <a:ext cx="4422927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Second Punic War, 218-202 BC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Hannibal shocks the world by crossing the Alps and invading Italy, bringing war elephants</a:t>
            </a:r>
          </a:p>
          <a:p>
            <a:endParaRPr lang="en-US" dirty="0" smtClean="0"/>
          </a:p>
          <a:p>
            <a:r>
              <a:rPr lang="en-US" dirty="0" smtClean="0"/>
              <a:t>Proceeds to systematically destroy all Roman opposition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lenderartists.org/forum/attachment.php?attachmentid=258538&amp;d=13786641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8686800" cy="329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Rome Fights Back (FAIL)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Battle of the </a:t>
            </a:r>
            <a:r>
              <a:rPr lang="en-US" dirty="0" err="1" smtClean="0"/>
              <a:t>Trebia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Hannibal lures the Romans into crossing a river and into a death trap</a:t>
            </a:r>
          </a:p>
          <a:p>
            <a:pPr lvl="1"/>
            <a:r>
              <a:rPr lang="en-US" dirty="0" smtClean="0"/>
              <a:t>Rome brings 42,000 soldiers…loses 32,000</a:t>
            </a:r>
          </a:p>
          <a:p>
            <a:endParaRPr lang="en-US" dirty="0" smtClean="0"/>
          </a:p>
          <a:p>
            <a:r>
              <a:rPr lang="en-US" dirty="0" smtClean="0"/>
              <a:t>Battle of Lake </a:t>
            </a:r>
            <a:r>
              <a:rPr lang="en-US" dirty="0" err="1" smtClean="0"/>
              <a:t>Trasimene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Hannibal tricks the Romans into thinking he’s further away, ambushes them, and flanks them into a lake</a:t>
            </a:r>
          </a:p>
          <a:p>
            <a:pPr lvl="1"/>
            <a:r>
              <a:rPr lang="en-US" dirty="0" smtClean="0"/>
              <a:t>Rome brings 40,000 soldiers…loses 15,000</a:t>
            </a:r>
          </a:p>
          <a:p>
            <a:pPr marL="454914" lvl="1" indent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Battle of Annihilation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Rome had two consuls. One wanted to attack, the other wanted to defend</a:t>
            </a:r>
          </a:p>
          <a:p>
            <a:pPr lvl="1"/>
            <a:r>
              <a:rPr lang="en-US" dirty="0"/>
              <a:t>Hannibal wants to fight the aggressive consul</a:t>
            </a:r>
          </a:p>
          <a:p>
            <a:pPr lvl="1"/>
            <a:r>
              <a:rPr lang="en-US" dirty="0"/>
              <a:t>Roman commanders alternated days in charge</a:t>
            </a:r>
          </a:p>
          <a:p>
            <a:pPr lvl="1"/>
            <a:r>
              <a:rPr lang="en-US" dirty="0"/>
              <a:t>Hannibal figured out the pattern!</a:t>
            </a:r>
          </a:p>
          <a:p>
            <a:pPr lvl="1"/>
            <a:endParaRPr lang="en-US" dirty="0"/>
          </a:p>
          <a:p>
            <a:r>
              <a:rPr lang="en-US" dirty="0"/>
              <a:t>Battle of Cannae:</a:t>
            </a:r>
          </a:p>
          <a:p>
            <a:pPr lvl="1"/>
            <a:r>
              <a:rPr lang="en-US" dirty="0"/>
              <a:t>Rome sends in 86,000 soldiers</a:t>
            </a:r>
          </a:p>
          <a:p>
            <a:pPr lvl="1"/>
            <a:r>
              <a:rPr lang="en-US" dirty="0"/>
              <a:t>Hannibal pulls off the first double envelopment in history</a:t>
            </a:r>
          </a:p>
          <a:p>
            <a:pPr lvl="1"/>
            <a:r>
              <a:rPr lang="en-US" dirty="0"/>
              <a:t>Rome loses over 70,000 soldiers in under 8 hours</a:t>
            </a:r>
          </a:p>
          <a:p>
            <a:endParaRPr lang="en-US" dirty="0"/>
          </a:p>
        </p:txBody>
      </p:sp>
      <p:pic>
        <p:nvPicPr>
          <p:cNvPr id="1028" name="Picture 4" descr="https://si.wsj.net/public/resources/images/BN-OI795_barbar_P_201606061513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687743"/>
            <a:ext cx="4038600" cy="269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885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234</TotalTime>
  <Words>596</Words>
  <Application>Microsoft Office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Rome vs. Carthage:  A Tale of Two Cities</vt:lpstr>
      <vt:lpstr>PowerPoint Presentation</vt:lpstr>
      <vt:lpstr>Why We Fight</vt:lpstr>
      <vt:lpstr>First Punic War: 264-241 BC</vt:lpstr>
      <vt:lpstr>Hannibal Barca</vt:lpstr>
      <vt:lpstr>Second Punic War, 218-202 BC</vt:lpstr>
      <vt:lpstr>PowerPoint Presentation</vt:lpstr>
      <vt:lpstr>Rome Fights Back (FAIL)</vt:lpstr>
      <vt:lpstr>Battle of Annihilation</vt:lpstr>
      <vt:lpstr>Epic Fail</vt:lpstr>
      <vt:lpstr>Taking the Fight to Them</vt:lpstr>
      <vt:lpstr>No Peace</vt:lpstr>
      <vt:lpstr>Third Punic War, 149-146 BC</vt:lpstr>
      <vt:lpstr>Master and Commander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Brawl for All:  Rome vs. Carthage</dc:title>
  <dc:creator>Lawrence Ashley Staten</dc:creator>
  <cp:lastModifiedBy>Lawrence Staten</cp:lastModifiedBy>
  <cp:revision>15</cp:revision>
  <dcterms:created xsi:type="dcterms:W3CDTF">2011-08-06T21:30:02Z</dcterms:created>
  <dcterms:modified xsi:type="dcterms:W3CDTF">2016-06-17T14:39:31Z</dcterms:modified>
</cp:coreProperties>
</file>